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4.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notesSlides/notesSlide15.xml" ContentType="application/vnd.openxmlformats-officedocument.presentationml.notesSl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notesSlides/notesSlide16.xml" ContentType="application/vnd.openxmlformats-officedocument.presentationml.notesSlide+xml"/>
  <Override PartName="/ppt/charts/chart6.xml" ContentType="application/vnd.openxmlformats-officedocument.drawingml.chart+xml"/>
  <Override PartName="/ppt/theme/themeOverride6.xml" ContentType="application/vnd.openxmlformats-officedocument.themeOverride+xml"/>
  <Override PartName="/ppt/charts/chart7.xml" ContentType="application/vnd.openxmlformats-officedocument.drawingml.chart+xml"/>
  <Override PartName="/ppt/theme/themeOverride7.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7.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notesSlides/notesSlide28.xml" ContentType="application/vnd.openxmlformats-officedocument.presentationml.notesSl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ppt/charts/chart12.xml" ContentType="application/vnd.openxmlformats-officedocument.drawingml.chart+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handoutMasterIdLst>
    <p:handoutMasterId r:id="rId48"/>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316" r:id="rId15"/>
    <p:sldId id="299" r:id="rId16"/>
    <p:sldId id="298" r:id="rId17"/>
    <p:sldId id="300" r:id="rId18"/>
    <p:sldId id="301" r:id="rId19"/>
    <p:sldId id="309" r:id="rId20"/>
    <p:sldId id="306" r:id="rId21"/>
    <p:sldId id="307" r:id="rId22"/>
    <p:sldId id="308" r:id="rId23"/>
    <p:sldId id="273" r:id="rId24"/>
    <p:sldId id="274" r:id="rId25"/>
    <p:sldId id="275" r:id="rId26"/>
    <p:sldId id="291" r:id="rId27"/>
    <p:sldId id="313" r:id="rId28"/>
    <p:sldId id="294" r:id="rId29"/>
    <p:sldId id="303" r:id="rId30"/>
    <p:sldId id="311" r:id="rId31"/>
    <p:sldId id="305" r:id="rId32"/>
    <p:sldId id="314" r:id="rId33"/>
    <p:sldId id="315" r:id="rId34"/>
    <p:sldId id="312" r:id="rId35"/>
    <p:sldId id="304" r:id="rId36"/>
    <p:sldId id="264" r:id="rId37"/>
    <p:sldId id="289" r:id="rId38"/>
    <p:sldId id="265" r:id="rId39"/>
    <p:sldId id="268" r:id="rId40"/>
    <p:sldId id="287" r:id="rId41"/>
    <p:sldId id="272" r:id="rId42"/>
    <p:sldId id="293" r:id="rId43"/>
    <p:sldId id="296" r:id="rId44"/>
    <p:sldId id="297" r:id="rId45"/>
    <p:sldId id="310" r:id="rId46"/>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74939" autoAdjust="0"/>
  </p:normalViewPr>
  <p:slideViewPr>
    <p:cSldViewPr>
      <p:cViewPr>
        <p:scale>
          <a:sx n="100" d="100"/>
          <a:sy n="100" d="100"/>
        </p:scale>
        <p:origin x="-264" y="156"/>
      </p:cViewPr>
      <p:guideLst>
        <p:guide orient="horz" pos="2160"/>
        <p:guide pos="2880"/>
      </p:guideLst>
    </p:cSldViewPr>
  </p:slideViewPr>
  <p:outlineViewPr>
    <p:cViewPr>
      <p:scale>
        <a:sx n="33" d="100"/>
        <a:sy n="33" d="100"/>
      </p:scale>
      <p:origin x="0" y="42"/>
    </p:cViewPr>
  </p:outlineViewPr>
  <p:notesTextViewPr>
    <p:cViewPr>
      <p:scale>
        <a:sx n="100" d="100"/>
        <a:sy n="100" d="100"/>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1.xml"/></Relationships>
</file>

<file path=ppt/charts/_rels/chart12.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Excel_Worksheet12.xlsx"/><Relationship Id="rId1" Type="http://schemas.openxmlformats.org/officeDocument/2006/relationships/themeOverride" Target="../theme/themeOverride12.xml"/><Relationship Id="rId4"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w="12700"/>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ウイルス２</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全ウイルス</c:v>
                </c:pt>
              </c:strCache>
            </c:strRef>
          </c:tx>
          <c:spPr>
            <a:ln w="12700"/>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122588160"/>
        <c:axId val="123442304"/>
      </c:lineChart>
      <c:catAx>
        <c:axId val="12258816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23442304"/>
        <c:crosses val="autoZero"/>
        <c:auto val="1"/>
        <c:lblAlgn val="ctr"/>
        <c:lblOffset val="100"/>
        <c:tickLblSkip val="100"/>
        <c:tickMarkSkip val="1000"/>
        <c:noMultiLvlLbl val="0"/>
      </c:catAx>
      <c:valAx>
        <c:axId val="12344230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2258816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120151424"/>
        <c:axId val="120153600"/>
      </c:lineChart>
      <c:catAx>
        <c:axId val="12015142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20153600"/>
        <c:crosses val="autoZero"/>
        <c:auto val="1"/>
        <c:lblAlgn val="ctr"/>
        <c:lblOffset val="100"/>
        <c:tickLblSkip val="10"/>
        <c:tickMarkSkip val="10"/>
        <c:noMultiLvlLbl val="0"/>
      </c:catAx>
      <c:valAx>
        <c:axId val="12015360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2015142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120218752"/>
        <c:axId val="120220672"/>
      </c:lineChart>
      <c:catAx>
        <c:axId val="12021875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20220672"/>
        <c:crosses val="autoZero"/>
        <c:auto val="1"/>
        <c:lblAlgn val="ctr"/>
        <c:lblOffset val="100"/>
        <c:tickLblSkip val="10"/>
        <c:tickMarkSkip val="10"/>
        <c:noMultiLvlLbl val="0"/>
      </c:catAx>
      <c:valAx>
        <c:axId val="12022067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20218752"/>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marker val="1"/>
        <c:smooth val="0"/>
        <c:axId val="121006336"/>
        <c:axId val="121012224"/>
      </c:lineChart>
      <c:catAx>
        <c:axId val="121006336"/>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1012224"/>
        <c:crosses val="autoZero"/>
        <c:auto val="1"/>
        <c:lblAlgn val="ctr"/>
        <c:lblOffset val="100"/>
        <c:noMultiLvlLbl val="0"/>
      </c:catAx>
      <c:valAx>
        <c:axId val="12101222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r>
                  <a:rPr lang="ja-JP" sz="2000" b="1"/>
                  <a:t>エージェント数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2100633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74007680"/>
        <c:axId val="74009600"/>
      </c:lineChart>
      <c:catAx>
        <c:axId val="7400768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74009600"/>
        <c:crosses val="autoZero"/>
        <c:auto val="1"/>
        <c:lblAlgn val="ctr"/>
        <c:lblOffset val="100"/>
        <c:tickLblSkip val="10"/>
        <c:tickMarkSkip val="10"/>
        <c:noMultiLvlLbl val="0"/>
      </c:catAx>
      <c:valAx>
        <c:axId val="7400960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7400768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98200192"/>
        <c:axId val="98206464"/>
      </c:lineChart>
      <c:catAx>
        <c:axId val="9820019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98206464"/>
        <c:crosses val="autoZero"/>
        <c:auto val="1"/>
        <c:lblAlgn val="ctr"/>
        <c:lblOffset val="100"/>
        <c:tickLblSkip val="10"/>
        <c:tickMarkSkip val="10"/>
        <c:noMultiLvlLbl val="0"/>
      </c:catAx>
      <c:valAx>
        <c:axId val="98206464"/>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9820019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97655808"/>
        <c:axId val="97670272"/>
      </c:lineChart>
      <c:catAx>
        <c:axId val="9765580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97670272"/>
        <c:crosses val="autoZero"/>
        <c:auto val="1"/>
        <c:lblAlgn val="ctr"/>
        <c:lblOffset val="100"/>
        <c:tickLblSkip val="10"/>
        <c:tickMarkSkip val="10"/>
        <c:noMultiLvlLbl val="0"/>
      </c:catAx>
      <c:valAx>
        <c:axId val="9767027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9765580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97460992"/>
        <c:axId val="97462912"/>
      </c:lineChart>
      <c:catAx>
        <c:axId val="97460992"/>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1600"/>
            </a:pPr>
            <a:endParaRPr lang="ja-JP"/>
          </a:p>
        </c:txPr>
        <c:crossAx val="97462912"/>
        <c:crosses val="autoZero"/>
        <c:auto val="1"/>
        <c:lblAlgn val="ctr"/>
        <c:lblOffset val="100"/>
        <c:tickLblSkip val="10"/>
        <c:tickMarkSkip val="10"/>
        <c:noMultiLvlLbl val="0"/>
      </c:catAx>
      <c:valAx>
        <c:axId val="97462912"/>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9746099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97193344"/>
        <c:axId val="97195520"/>
      </c:lineChart>
      <c:catAx>
        <c:axId val="9719334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97195520"/>
        <c:crosses val="autoZero"/>
        <c:auto val="1"/>
        <c:lblAlgn val="ctr"/>
        <c:lblOffset val="100"/>
        <c:tickLblSkip val="10"/>
        <c:tickMarkSkip val="10"/>
        <c:noMultiLvlLbl val="0"/>
      </c:catAx>
      <c:valAx>
        <c:axId val="97195520"/>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9719334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16912128"/>
        <c:axId val="116914048"/>
      </c:lineChart>
      <c:catAx>
        <c:axId val="11691212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16914048"/>
        <c:crosses val="autoZero"/>
        <c:auto val="1"/>
        <c:lblAlgn val="ctr"/>
        <c:lblOffset val="100"/>
        <c:tickLblSkip val="10"/>
        <c:tickMarkSkip val="10"/>
        <c:noMultiLvlLbl val="0"/>
      </c:catAx>
      <c:valAx>
        <c:axId val="116914048"/>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1691212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118395264"/>
        <c:axId val="118397184"/>
      </c:lineChart>
      <c:catAx>
        <c:axId val="11839526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18397184"/>
        <c:crosses val="autoZero"/>
        <c:auto val="1"/>
        <c:lblAlgn val="ctr"/>
        <c:lblOffset val="100"/>
        <c:tickLblSkip val="10"/>
        <c:tickMarkSkip val="10"/>
        <c:noMultiLvlLbl val="0"/>
      </c:catAx>
      <c:valAx>
        <c:axId val="11839718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839526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18531968"/>
        <c:axId val="118546432"/>
      </c:lineChart>
      <c:catAx>
        <c:axId val="11853196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18546432"/>
        <c:crosses val="autoZero"/>
        <c:auto val="1"/>
        <c:lblAlgn val="ctr"/>
        <c:lblOffset val="100"/>
        <c:tickLblSkip val="10"/>
        <c:tickMarkSkip val="10"/>
        <c:noMultiLvlLbl val="0"/>
      </c:catAx>
      <c:valAx>
        <c:axId val="11854643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853196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2014/1/27</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a:t>
            </a:r>
            <a:r>
              <a:rPr kumimoji="1" lang="ja-JP" altLang="en-US" dirty="0" smtClean="0"/>
              <a:t>です</a:t>
            </a:r>
            <a:endParaRPr kumimoji="1" lang="en-US" altLang="ja-JP" dirty="0" smtClean="0"/>
          </a:p>
          <a:p>
            <a:r>
              <a:rPr kumimoji="1" lang="ja-JP" altLang="en-US" dirty="0" smtClean="0"/>
              <a:t>＋エージェントとウイルスは、同じように電子タグを持って</a:t>
            </a:r>
            <a:r>
              <a:rPr kumimoji="1" lang="ja-JP" altLang="en-US" dirty="0" smtClean="0"/>
              <a:t>います</a:t>
            </a:r>
            <a:endParaRPr kumimoji="1" lang="en-US" altLang="ja-JP" dirty="0" smtClean="0"/>
          </a:p>
          <a:p>
            <a:r>
              <a:rPr kumimoji="1" lang="ja-JP" altLang="en-US" dirty="0" smtClean="0"/>
              <a:t>＋必ずエージェントのタグのほうが、ウイルスのタグの長さより</a:t>
            </a:r>
            <a:r>
              <a:rPr kumimoji="1" lang="ja-JP" altLang="en-US" dirty="0" smtClean="0"/>
              <a:t>長くなります</a:t>
            </a:r>
            <a:endParaRPr kumimoji="1" lang="en-US" altLang="ja-JP" dirty="0" smtClean="0"/>
          </a:p>
          <a:p>
            <a:r>
              <a:rPr kumimoji="1" lang="ja-JP" altLang="en-US" dirty="0" smtClean="0"/>
              <a:t>＋エージェントには２つの状態が</a:t>
            </a:r>
            <a:r>
              <a:rPr kumimoji="1" lang="ja-JP" altLang="en-US" dirty="0" smtClean="0"/>
              <a:t>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a:t>
            </a:r>
            <a:r>
              <a:rPr kumimoji="1" lang="ja-JP" altLang="en-US" dirty="0" smtClean="0"/>
              <a:t>の場合、このウイルスに感染する可能性があるのは、下の、ウイルスのタグを含まないエージェント</a:t>
            </a:r>
            <a:r>
              <a:rPr kumimoji="1" lang="ja-JP" altLang="en-US" dirty="0" smtClean="0"/>
              <a:t>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a:t>
            </a:r>
            <a:r>
              <a:rPr kumimoji="1" lang="ja-JP" altLang="en-US" dirty="0" smtClean="0"/>
              <a:t>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15</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ウイルスの設定を、オーバーラップできるようにしています。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25</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a:t>
            </a:r>
            <a:r>
              <a:rPr kumimoji="1" lang="ja-JP" altLang="en-US" dirty="0" smtClean="0"/>
              <a:t>ＡＢＭ</a:t>
            </a:r>
            <a:endParaRPr kumimoji="1" lang="en-US" altLang="ja-JP" dirty="0" smtClean="0"/>
          </a:p>
          <a:p>
            <a:r>
              <a:rPr kumimoji="1" lang="ja-JP" altLang="en-US" dirty="0" smtClean="0"/>
              <a:t>＝＝＝</a:t>
            </a:r>
            <a:endParaRPr kumimoji="1" lang="en-US" altLang="ja-JP" dirty="0" smtClean="0"/>
          </a:p>
          <a:p>
            <a:r>
              <a:rPr kumimoji="1" lang="ja-JP" altLang="en-US" dirty="0" smtClean="0"/>
              <a:t>ＡＢＭを用いることによって、感染、免疫、病原体駆除を、ＳＩＲよりも正確に表現することができます。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a:t>
            </a:r>
            <a:r>
              <a:rPr kumimoji="1" lang="ja-JP" altLang="en-US" sz="1200" b="1" i="0" kern="1200" dirty="0" smtClean="0">
                <a:solidFill>
                  <a:schemeClr val="tx1"/>
                </a:solidFill>
                <a:effectLst/>
                <a:latin typeface="+mn-lt"/>
                <a:ea typeface="+mn-ea"/>
                <a:cs typeface="+mn-cs"/>
              </a:rPr>
              <a:t>塩基配列</a:t>
            </a:r>
            <a:r>
              <a:rPr kumimoji="1" lang="ja-JP" altLang="en-US" sz="1200" b="0" i="0" kern="1200" dirty="0" smtClean="0">
                <a:solidFill>
                  <a:schemeClr val="tx1"/>
                </a:solidFill>
                <a:effectLst/>
                <a:latin typeface="+mn-lt"/>
                <a:ea typeface="+mn-ea"/>
                <a:cs typeface="+mn-cs"/>
              </a:rPr>
              <a:t>（えんきはいれつ）とは、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42</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a:t>
            </a:r>
            <a:r>
              <a:rPr kumimoji="1" lang="ja-JP" altLang="en-US" dirty="0" smtClean="0"/>
              <a:t>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a:t>
            </a:r>
            <a:r>
              <a:rPr kumimoji="1" lang="ja-JP" altLang="en-US" dirty="0" smtClean="0"/>
              <a:t>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この中で、僕はＡＢＭを道具として使用しています。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a:t>
            </a:r>
            <a:r>
              <a:rPr kumimoji="1" lang="ja-JP" altLang="en-US" dirty="0" smtClean="0"/>
              <a:t>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a:t>
            </a:r>
            <a:r>
              <a:rPr lang="ja-JP" altLang="en-US" dirty="0" smtClean="0"/>
              <a:t>に血液中や体液中に存在し、体内に侵入してきた細菌・ウイルスなどの微生物や、微生物に感染した細胞を抗原として認識して結合</a:t>
            </a:r>
            <a:r>
              <a:rPr lang="ja-JP" altLang="en-US" dirty="0" smtClean="0"/>
              <a:t>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2014/1/27</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539410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086794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24370183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647466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1655753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39518214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85780424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50764340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2980927"/>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kumimoji="1" lang="ja-JP" altLang="en-US" sz="2800" dirty="0"/>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8064" y="2132856"/>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a:t>
            </a:r>
            <a:r>
              <a:rPr kumimoji="1" lang="ja-JP" altLang="en-US" dirty="0" smtClean="0"/>
              <a:t>・ウイルス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4420157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5518615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71234391"/>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smtClean="0"/>
              <a:t>は主に</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r>
              <a:rPr lang="ja-JP" altLang="en-US" dirty="0" smtClean="0"/>
              <a:t>抗原</a:t>
            </a:r>
            <a:endParaRPr lang="en-US" altLang="ja-JP" dirty="0"/>
          </a:p>
          <a:p>
            <a:pPr lvl="1"/>
            <a:r>
              <a:rPr lang="ja-JP" altLang="en-US" dirty="0" smtClean="0"/>
              <a:t>細菌やウイルス、注射などで体内に入る</a:t>
            </a:r>
            <a:r>
              <a:rPr lang="ja-JP" altLang="en-US" dirty="0"/>
              <a:t>蛋白質</a:t>
            </a:r>
            <a:endParaRPr lang="en-US" altLang="ja-JP" dirty="0" smtClean="0"/>
          </a:p>
          <a:p>
            <a:r>
              <a:rPr lang="ja-JP" altLang="en-US" dirty="0" smtClean="0"/>
              <a:t>抗体</a:t>
            </a:r>
            <a:endParaRPr lang="en-US" altLang="ja-JP" dirty="0"/>
          </a:p>
          <a:p>
            <a:pPr lvl="1"/>
            <a:r>
              <a:rPr lang="ja-JP" altLang="en-US" dirty="0" smtClean="0"/>
              <a:t>体内に侵入してきた細菌やウイルス、微生物に感染した細胞を抗原として認識して結合する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3994</TotalTime>
  <Words>1656</Words>
  <Application>Microsoft Office PowerPoint</Application>
  <PresentationFormat>画面に合わせる (4:3)</PresentationFormat>
  <Paragraphs>246</Paragraphs>
  <Slides>45</Slides>
  <Notes>28</Notes>
  <HiddenSlides>0</HiddenSlides>
  <MMClips>0</MMClips>
  <ScaleCrop>false</ScaleCrop>
  <HeadingPairs>
    <vt:vector size="4" baseType="variant">
      <vt:variant>
        <vt:lpstr>テーマ</vt:lpstr>
      </vt:variant>
      <vt:variant>
        <vt:i4>1</vt:i4>
      </vt:variant>
      <vt:variant>
        <vt:lpstr>スライド タイトル</vt:lpstr>
      </vt:variant>
      <vt:variant>
        <vt:i4>45</vt:i4>
      </vt:variant>
    </vt:vector>
  </HeadingPairs>
  <TitlesOfParts>
    <vt:vector size="46"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塩基配列</vt:lpstr>
      <vt:lpstr>免疫の喪失</vt:lpstr>
      <vt:lpstr>ハミング距離</vt:lpstr>
      <vt:lpstr>ノイマン近傍</vt:lpstr>
      <vt:lpstr>（（（細菌・ウイルス</vt:lpstr>
      <vt:lpstr>ウイルスの構造</vt:lpstr>
      <vt:lpstr>細菌の構造</vt:lpstr>
      <vt:lpstr>自己複製</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172</cp:revision>
  <cp:lastPrinted>2013-12-28T01:55:06Z</cp:lastPrinted>
  <dcterms:created xsi:type="dcterms:W3CDTF">2013-12-17T00:35:00Z</dcterms:created>
  <dcterms:modified xsi:type="dcterms:W3CDTF">2014-01-27T06:33:08Z</dcterms:modified>
</cp:coreProperties>
</file>

<file path=docProps/thumbnail.jpeg>
</file>